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  <p:sldMasterId id="2147483676" r:id="rId3"/>
    <p:sldMasterId id="2147483683" r:id="rId4"/>
    <p:sldMasterId id="2147483690" r:id="rId5"/>
    <p:sldMasterId id="2147483699" r:id="rId6"/>
    <p:sldMasterId id="2147483707" r:id="rId7"/>
    <p:sldMasterId id="2147483713" r:id="rId8"/>
    <p:sldMasterId id="2147483719" r:id="rId9"/>
    <p:sldMasterId id="2147483725" r:id="rId10"/>
  </p:sldMasterIdLst>
  <p:notesMasterIdLst>
    <p:notesMasterId r:id="rId46"/>
  </p:notesMasterIdLst>
  <p:sldIdLst>
    <p:sldId id="256" r:id="rId11"/>
    <p:sldId id="545" r:id="rId12"/>
    <p:sldId id="556" r:id="rId13"/>
    <p:sldId id="557" r:id="rId14"/>
    <p:sldId id="582" r:id="rId15"/>
    <p:sldId id="584" r:id="rId16"/>
    <p:sldId id="585" r:id="rId17"/>
    <p:sldId id="586" r:id="rId18"/>
    <p:sldId id="587" r:id="rId19"/>
    <p:sldId id="588" r:id="rId20"/>
    <p:sldId id="589" r:id="rId21"/>
    <p:sldId id="590" r:id="rId22"/>
    <p:sldId id="591" r:id="rId23"/>
    <p:sldId id="592" r:id="rId24"/>
    <p:sldId id="593" r:id="rId25"/>
    <p:sldId id="595" r:id="rId26"/>
    <p:sldId id="596" r:id="rId27"/>
    <p:sldId id="597" r:id="rId28"/>
    <p:sldId id="598" r:id="rId29"/>
    <p:sldId id="599" r:id="rId30"/>
    <p:sldId id="600" r:id="rId31"/>
    <p:sldId id="555" r:id="rId32"/>
    <p:sldId id="601" r:id="rId33"/>
    <p:sldId id="602" r:id="rId34"/>
    <p:sldId id="603" r:id="rId35"/>
    <p:sldId id="604" r:id="rId36"/>
    <p:sldId id="605" r:id="rId37"/>
    <p:sldId id="606" r:id="rId38"/>
    <p:sldId id="607" r:id="rId39"/>
    <p:sldId id="608" r:id="rId40"/>
    <p:sldId id="609" r:id="rId41"/>
    <p:sldId id="610" r:id="rId42"/>
    <p:sldId id="611" r:id="rId43"/>
    <p:sldId id="612" r:id="rId44"/>
    <p:sldId id="61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634F"/>
    <a:srgbClr val="FBFBFB"/>
    <a:srgbClr val="FA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/>
    <p:restoredTop sz="96190" autoAdjust="0"/>
  </p:normalViewPr>
  <p:slideViewPr>
    <p:cSldViewPr snapToGrid="0" snapToObjects="1">
      <p:cViewPr varScale="1">
        <p:scale>
          <a:sx n="119" d="100"/>
          <a:sy n="119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8104-5DAC-6D41-8D46-F011BB463BA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2C251-979F-1745-A822-6C1513FD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0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Feedback:</a:t>
            </a:r>
          </a:p>
          <a:p>
            <a:r>
              <a:rPr lang="en-US" dirty="0"/>
              <a:t>- I’ll provide an overview figure to add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8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2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54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37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2C251-979F-1745-A822-6C1513FD8A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77DA1-22BC-3243-BB16-8A9EDC016A86}"/>
              </a:ext>
            </a:extLst>
          </p:cNvPr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40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26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6030CD-039E-AC49-9156-D612EFA1FE85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6C5469-E0DB-4344-9520-E7E6EAE1D73B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226F1A-6F80-41F8-B086-DAC1D46C2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11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09BD7C-EEC1-49C8-92DD-E8AE995E03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CE4A525-7E09-4D85-AB40-B3A55744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6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BF1D6-E865-734A-9A02-44FC5536B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1"/>
            <a:ext cx="7781924" cy="437733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09BD7C-EEC1-49C8-92DD-E8AE995E03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CE4A525-7E09-4D85-AB40-B3A55744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33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555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EF63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1EBEE-45F7-DF42-AAAD-3FCF65C1DCFC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179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0947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AAB30A-DDF2-7D4D-8F80-E3C9E1866844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62691A-EA57-1642-A70E-A15E4A906F0A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261B3-FF8B-4B16-B0F0-2C621FD7F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78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EDF69F5-E9A8-41D9-B603-42F88439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6703CF-2A18-4D17-9624-67D18F7526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70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BF1D6-E865-734A-9A02-44FC5536B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734300" cy="43505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DF69F5-E9A8-41D9-B603-42F88439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6703CF-2A18-4D17-9624-67D18F7526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9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836A90-9EC9-4547-8225-98446B67E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81310D-09A1-47CE-B63D-50AA7957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45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545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3179-E8A6-2A4E-A593-BB123C11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185-D2AF-A64F-A5C0-4CC1F0FA8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4F4CB-E5B2-4A44-8BB4-72E4A06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1562F-E736-9445-8F7F-DFE90EDC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36B2-E92A-FB46-9AC2-3F09028D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86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1E3-6B8D-C74D-92BE-FD734C64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70BF4-8F49-8548-AF5D-280D1C74B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BE374-A202-544F-9C23-F14006E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7B2AF-18A2-E942-A07F-F3F8044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5863-0E6B-5B43-802F-F55B971C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7218E-2935-0B4B-890C-C81A897F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96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0C6D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DC7082-6E67-B248-BD14-5EF416FFE4CA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121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645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BAF1FF-C111-1849-AABB-478092A3B9E0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DDBECB-6484-9449-9128-D4CB71775D3F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37155FF-3DE6-4F90-8C74-BAD77FB3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25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885E14-B40C-4AA4-9965-AB737879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12752F-19E0-430A-86B4-B935E66121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03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023D4-C2CA-E349-B413-FAE5C4346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677150" cy="43183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885E14-B40C-4AA4-9965-AB737879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12752F-19E0-430A-86B4-B935E66121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5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227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1A3E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06A5FE-986F-E344-AD3F-8CA335BED5A9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193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8EBCE5-0958-AF46-8F73-3AF2531B7400}"/>
              </a:ext>
            </a:extLst>
          </p:cNvPr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AFC8B-B1CF-8148-8840-1012358DA4EE}"/>
              </a:ext>
            </a:extLst>
          </p:cNvPr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BDDC1B-07DB-FD42-956B-4B4687F8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8BC99C-1059-3440-8FA4-3449F9F2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>
            <a:lvl1pPr>
              <a:lnSpc>
                <a:spcPct val="90000"/>
              </a:lnSpc>
              <a:spcAft>
                <a:spcPts val="4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78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6607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9D6653-12A6-674F-9FFE-006B16563888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2BECE-DC81-6E4F-9A95-A2DC11EBFE12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02025-2249-4339-9AD9-18F66EAA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63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125BFFC-0F92-454F-B82F-F1287AAE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8B9257-F1BE-422C-8D4D-A7749BB8BB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72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/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027E58-5CDD-4AAC-9B23-944131F8F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677150" cy="43183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125BFFC-0F92-454F-B82F-F1287AAE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8B9257-F1BE-422C-8D4D-A7749BB8BB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81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1605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77DA1-22BC-3243-BB16-8A9EDC016A86}"/>
              </a:ext>
            </a:extLst>
          </p:cNvPr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58C23-DB4B-454C-8B94-84402E7B5C49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9903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797880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8EBCE5-0958-AF46-8F73-3AF2531B7400}"/>
              </a:ext>
            </a:extLst>
          </p:cNvPr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AFC8B-B1CF-8148-8840-1012358DA4EE}"/>
              </a:ext>
            </a:extLst>
          </p:cNvPr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BDDC1B-07DB-FD42-956B-4B4687F8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8BC99C-1059-3440-8FA4-3449F9F2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1AA00B-DA76-4310-98A9-E89468EE8B57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F9538-0AC1-4841-9228-9A587D4993BF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9219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CDAA99-702C-B040-87E3-711C5764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1E5823-2429-A64F-9141-54FC02FE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A229B-EF15-5240-BB83-887CA205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400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83795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3161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CDAA99-702C-B040-87E3-711C5764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1E5823-2429-A64F-9141-54FC02FE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731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BF1D6-E865-734A-9A02-44FC5536B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734300" cy="43505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DF69F5-E9A8-41D9-B603-42F88439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6703CF-2A18-4D17-9624-67D18F7526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668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3179-E8A6-2A4E-A593-BB123C11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185-D2AF-A64F-A5C0-4CC1F0FA8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4F4CB-E5B2-4A44-8BB4-72E4A06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1562F-E736-9445-8F7F-DFE90EDC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36B2-E92A-FB46-9AC2-3F09028D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326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456D1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5157B-1213-944F-8DE3-220266278AEB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78664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94905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6030CD-039E-AC49-9156-D612EFA1FE85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6C5469-E0DB-4344-9520-E7E6EAE1D73B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226F1A-6F80-41F8-B086-DAC1D46C2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68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09BD7C-EEC1-49C8-92DD-E8AE995E03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CE4A525-7E09-4D85-AB40-B3A55744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4AB3-C92B-AD4F-9886-81F2CF87E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16700"/>
            <a:ext cx="12192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157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897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EF63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1EBEE-45F7-DF42-AAAD-3FCF65C1DCFC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5215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9550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AAB30A-DDF2-7D4D-8F80-E3C9E1866844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62691A-EA57-1642-A70E-A15E4A906F0A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9261B3-FF8B-4B16-B0F0-2C621FD7F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4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w/ t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A11860-1ADF-644C-8D5A-81D2A1FA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31760" cy="4349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CCDAA99-702C-B040-87E3-711C5764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1E5823-2429-A64F-9141-54FC02FE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180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EDF69F5-E9A8-41D9-B603-42F88439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6703CF-2A18-4D17-9624-67D18F7526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3DDDA-D61E-A946-99B6-BE58B9ECE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0400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775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6126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0C6D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DC7082-6E67-B248-BD14-5EF416FFE4CA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16468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4370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7BAF1FF-C111-1849-AABB-478092A3B9E0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DDBECB-6484-9449-9128-D4CB71775D3F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37155FF-3DE6-4F90-8C74-BAD77FB3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06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885E14-B40C-4AA4-9965-AB737879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12752F-19E0-430A-86B4-B935E66121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5B98-860B-0D42-B84F-F74D0DFAF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0400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266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1297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1A3E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06A5FE-986F-E344-AD3F-8CA335BED5A9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57928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0415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9D6653-12A6-674F-9FFE-006B16563888}"/>
              </a:ext>
            </a:extLst>
          </p:cNvPr>
          <p:cNvSpPr/>
          <p:nvPr userDrawn="1"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2BECE-DC81-6E4F-9A95-A2DC11EBFE12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002025-2249-4339-9AD9-18F66EAA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7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9242A6-CD97-4D45-867E-6BC31D31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C9526E-4541-4CEF-B2BB-92EAA665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BC4E0E-8C0B-4375-A82C-E2CB08068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639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125BFFC-0F92-454F-B82F-F1287AAE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10" y="394208"/>
            <a:ext cx="10431602" cy="873252"/>
          </a:xfrm>
        </p:spPr>
        <p:txBody>
          <a:bodyPr anchor="b">
            <a:normAutofit/>
          </a:bodyPr>
          <a:lstStyle>
            <a:lvl1pPr>
              <a:defRPr sz="36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8B9257-F1BE-422C-8D4D-A7749BB8BB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8210" y="1535112"/>
            <a:ext cx="10431602" cy="474376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88055-26C0-BA4C-BA03-919EA8B05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16700"/>
            <a:ext cx="12192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874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62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3179-E8A6-2A4E-A593-BB123C11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185-D2AF-A64F-A5C0-4CC1F0FA8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4F4CB-E5B2-4A44-8BB4-72E4A06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1562F-E736-9445-8F7F-DFE90EDC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36B2-E92A-FB46-9AC2-3F09028D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6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1E3-6B8D-C74D-92BE-FD734C64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70BF4-8F49-8548-AF5D-280D1C74B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BE374-A202-544F-9C23-F14006E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7B2AF-18A2-E942-A07F-F3F8044EB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E8A7-A2E4-E848-AEAF-34102B5B5A18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5863-0E6B-5B43-802F-F55B971C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7218E-2935-0B4B-890C-C81A897F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0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456D1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5157B-1213-944F-8DE3-220266278AEB}"/>
              </a:ext>
            </a:extLst>
          </p:cNvPr>
          <p:cNvSpPr/>
          <p:nvPr userDrawn="1"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239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28F8E8A7-A2E4-E848-AEAF-34102B5B5A18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992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6D396CB0-8517-8549-820C-C5B20AD57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4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5586B75A-687E-405C-8A0B-8D00578BA2C3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76961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7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5586B75A-687E-405C-8A0B-8D00578BA2C3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76961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6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97" r:id="rId7"/>
    <p:sldLayoutId id="2147483698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5586B75A-687E-405C-8A0B-8D00578BA2C3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98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5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1A3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5586B75A-687E-405C-8A0B-8D00578BA2C3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7772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6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FFC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456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8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EF6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0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0C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4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1">
            <a:lumMod val="65000"/>
            <a:lumOff val="35000"/>
          </a:schemeClr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fft.cbrc.jp/alignment/serv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fft.cbrc.jp/alignment/serv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rmbunkar.se/aliview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FCFB-2C45-F94A-82B6-F3956DE59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Multiple Sequence Alignment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4F15EA-5FAC-4BC3-BB8C-406AB8525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463414" cy="914400"/>
          </a:xfrm>
        </p:spPr>
        <p:txBody>
          <a:bodyPr/>
          <a:lstStyle/>
          <a:p>
            <a:r>
              <a:rPr lang="en-US" dirty="0"/>
              <a:t>Analysis Module</a:t>
            </a:r>
          </a:p>
        </p:txBody>
      </p:sp>
    </p:spTree>
    <p:extLst>
      <p:ext uri="{BB962C8B-B14F-4D97-AF65-F5344CB8AC3E}">
        <p14:creationId xmlns:p14="http://schemas.microsoft.com/office/powerpoint/2010/main" val="3929161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59D-57BC-59AC-2306-0FE45658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 appropriate reference genome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90C9822-2A08-7149-D001-EC201CC00426}"/>
              </a:ext>
            </a:extLst>
          </p:cNvPr>
          <p:cNvSpPr txBox="1">
            <a:spLocks/>
          </p:cNvSpPr>
          <p:nvPr/>
        </p:nvSpPr>
        <p:spPr>
          <a:xfrm>
            <a:off x="952499" y="1806921"/>
            <a:ext cx="10655001" cy="456160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Ways to choose a reference genome: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1800" dirty="0"/>
              <a:t>If possible, use the same reference genome as others working on the same outbreak</a:t>
            </a:r>
          </a:p>
          <a:p>
            <a:pPr lvl="1">
              <a:spcBef>
                <a:spcPts val="850"/>
              </a:spcBef>
            </a:pPr>
            <a:r>
              <a:rPr lang="en-US" dirty="0"/>
              <a:t>e.g., Wuhan-Hu-1 for SARS-CoV-2 </a:t>
            </a:r>
          </a:p>
          <a:p>
            <a:pPr lvl="1">
              <a:spcBef>
                <a:spcPts val="850"/>
              </a:spcBef>
            </a:pPr>
            <a:r>
              <a:rPr lang="en-US" dirty="0"/>
              <a:t>e.g., Makona-Kissidougou-C15 for Ebola virus</a:t>
            </a:r>
          </a:p>
          <a:p>
            <a:r>
              <a:rPr lang="en-US" sz="1800" dirty="0"/>
              <a:t>Use the earliest sequence from the outbreak, if available</a:t>
            </a:r>
          </a:p>
          <a:p>
            <a:r>
              <a:rPr lang="en-US" sz="1800" dirty="0"/>
              <a:t>Use a sequence from a prior outbreak in the same location</a:t>
            </a:r>
          </a:p>
          <a:p>
            <a:r>
              <a:rPr lang="en-US" sz="1800" dirty="0"/>
              <a:t>Search NCBI </a:t>
            </a:r>
            <a:r>
              <a:rPr lang="en-US" sz="1800" dirty="0" err="1"/>
              <a:t>RefSeq</a:t>
            </a:r>
            <a:r>
              <a:rPr lang="en-US" sz="1800" dirty="0"/>
              <a:t> (https://</a:t>
            </a:r>
            <a:r>
              <a:rPr lang="en-US" sz="1800" dirty="0" err="1"/>
              <a:t>www.ncbi.nlm.nih.gov</a:t>
            </a:r>
            <a:r>
              <a:rPr lang="en-US" sz="1800" dirty="0"/>
              <a:t>/</a:t>
            </a:r>
            <a:r>
              <a:rPr lang="en-US" sz="1800" dirty="0" err="1"/>
              <a:t>refseq</a:t>
            </a:r>
            <a:r>
              <a:rPr lang="en-US" sz="1800" dirty="0"/>
              <a:t>/) for an established reference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i="1" dirty="0"/>
              <a:t>The reference genome should always have a date </a:t>
            </a:r>
            <a:r>
              <a:rPr lang="en-US" sz="1800" b="1" i="1" dirty="0"/>
              <a:t>before</a:t>
            </a:r>
            <a:r>
              <a:rPr lang="en-US" sz="1800" i="1" dirty="0"/>
              <a:t> the earliest of your samples</a:t>
            </a:r>
          </a:p>
        </p:txBody>
      </p:sp>
    </p:spTree>
    <p:extLst>
      <p:ext uri="{BB962C8B-B14F-4D97-AF65-F5344CB8AC3E}">
        <p14:creationId xmlns:p14="http://schemas.microsoft.com/office/powerpoint/2010/main" val="1920761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62F695-942A-3386-B4E9-D57A47A2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7" y="182880"/>
            <a:ext cx="8921271" cy="61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7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62F695-942A-3386-B4E9-D57A47A2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7" y="182880"/>
            <a:ext cx="8921271" cy="6155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9A476-72C5-FA9C-AFD5-BDDCD03E69E0}"/>
              </a:ext>
            </a:extLst>
          </p:cNvPr>
          <p:cNvSpPr txBox="1"/>
          <p:nvPr/>
        </p:nvSpPr>
        <p:spPr>
          <a:xfrm>
            <a:off x="6847242" y="1958334"/>
            <a:ext cx="4701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  <a:hlinkClick r:id="rId3"/>
              </a:rPr>
              <a:t>https://mafft.cbrc.jp/alignment/server/</a:t>
            </a:r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817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62F695-942A-3386-B4E9-D57A47A2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7" y="182880"/>
            <a:ext cx="8921271" cy="6155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9A476-72C5-FA9C-AFD5-BDDCD03E69E0}"/>
              </a:ext>
            </a:extLst>
          </p:cNvPr>
          <p:cNvSpPr txBox="1"/>
          <p:nvPr/>
        </p:nvSpPr>
        <p:spPr>
          <a:xfrm>
            <a:off x="6847242" y="1958334"/>
            <a:ext cx="4701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  <a:hlinkClick r:id="rId3"/>
              </a:rPr>
              <a:t>https://mafft.cbrc.jp/alignment/server/</a:t>
            </a:r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12019D-54EB-E199-8164-3FB3193A573B}"/>
              </a:ext>
            </a:extLst>
          </p:cNvPr>
          <p:cNvSpPr/>
          <p:nvPr/>
        </p:nvSpPr>
        <p:spPr>
          <a:xfrm>
            <a:off x="3646842" y="1129553"/>
            <a:ext cx="1796527" cy="311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23CAB-0492-58F4-E26F-A9D9F590205E}"/>
              </a:ext>
            </a:extLst>
          </p:cNvPr>
          <p:cNvSpPr/>
          <p:nvPr/>
        </p:nvSpPr>
        <p:spPr>
          <a:xfrm>
            <a:off x="430307" y="1871831"/>
            <a:ext cx="720762" cy="2043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0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5302FB-EF8E-40FB-CE37-25C28D0B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4" y="227221"/>
            <a:ext cx="8226423" cy="61789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6278B7-68C4-D1D2-2F76-CD6104CEE923}"/>
              </a:ext>
            </a:extLst>
          </p:cNvPr>
          <p:cNvSpPr/>
          <p:nvPr/>
        </p:nvSpPr>
        <p:spPr>
          <a:xfrm>
            <a:off x="1710467" y="2710927"/>
            <a:ext cx="720762" cy="2043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0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EA2EE5-FAD6-AFE9-3589-3AF6469E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9" y="107577"/>
            <a:ext cx="7095032" cy="6278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6278B7-68C4-D1D2-2F76-CD6104CEE923}"/>
              </a:ext>
            </a:extLst>
          </p:cNvPr>
          <p:cNvSpPr/>
          <p:nvPr/>
        </p:nvSpPr>
        <p:spPr>
          <a:xfrm>
            <a:off x="1236503" y="4625787"/>
            <a:ext cx="620778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4B2F9-4681-5D75-1F48-B5FB8F55427A}"/>
              </a:ext>
            </a:extLst>
          </p:cNvPr>
          <p:cNvSpPr/>
          <p:nvPr/>
        </p:nvSpPr>
        <p:spPr>
          <a:xfrm>
            <a:off x="1236503" y="6110342"/>
            <a:ext cx="620778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6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EA2EE5-FAD6-AFE9-3589-3AF6469E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9" y="107577"/>
            <a:ext cx="7095032" cy="6278565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682340-36A9-2E21-130D-5355B7F4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897" y="1268180"/>
            <a:ext cx="9145270" cy="45580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1A1CA2-2833-6CC2-022C-47A5F5723271}"/>
              </a:ext>
            </a:extLst>
          </p:cNvPr>
          <p:cNvSpPr/>
          <p:nvPr/>
        </p:nvSpPr>
        <p:spPr>
          <a:xfrm>
            <a:off x="2538805" y="4647303"/>
            <a:ext cx="9274362" cy="10327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9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4F5ECD-D290-A2AE-CC4D-837B0B7E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3" y="142753"/>
            <a:ext cx="7189700" cy="6359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1A1CA2-2833-6CC2-022C-47A5F5723271}"/>
              </a:ext>
            </a:extLst>
          </p:cNvPr>
          <p:cNvSpPr/>
          <p:nvPr/>
        </p:nvSpPr>
        <p:spPr>
          <a:xfrm>
            <a:off x="1301676" y="1549102"/>
            <a:ext cx="6174889" cy="5163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7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33ADFD-48D7-EDC5-88D8-E8C208B7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" y="2005811"/>
            <a:ext cx="8242599" cy="25230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F6F942-D328-572A-C7B7-C39F23951355}"/>
              </a:ext>
            </a:extLst>
          </p:cNvPr>
          <p:cNvSpPr/>
          <p:nvPr/>
        </p:nvSpPr>
        <p:spPr>
          <a:xfrm>
            <a:off x="3700631" y="1516828"/>
            <a:ext cx="1065007" cy="127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C86E6-0368-63E9-D34D-E0DD6F8A3B78}"/>
              </a:ext>
            </a:extLst>
          </p:cNvPr>
          <p:cNvSpPr/>
          <p:nvPr/>
        </p:nvSpPr>
        <p:spPr>
          <a:xfrm>
            <a:off x="10187493" y="1249157"/>
            <a:ext cx="1290917" cy="27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948122-8180-1D62-4918-ED345BFA34D9}"/>
              </a:ext>
            </a:extLst>
          </p:cNvPr>
          <p:cNvSpPr/>
          <p:nvPr/>
        </p:nvSpPr>
        <p:spPr>
          <a:xfrm>
            <a:off x="421342" y="3365089"/>
            <a:ext cx="4193689" cy="15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8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33ADFD-48D7-EDC5-88D8-E8C208B7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8" y="2005811"/>
            <a:ext cx="8242599" cy="25230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A8EDCC-1682-388B-9133-75406ED1287F}"/>
              </a:ext>
            </a:extLst>
          </p:cNvPr>
          <p:cNvSpPr/>
          <p:nvPr/>
        </p:nvSpPr>
        <p:spPr>
          <a:xfrm>
            <a:off x="421342" y="3365089"/>
            <a:ext cx="4193689" cy="15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DB0904-E5C0-04C6-14CA-35873B4B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90" y="268941"/>
            <a:ext cx="8625642" cy="59968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F6F942-D328-572A-C7B7-C39F23951355}"/>
              </a:ext>
            </a:extLst>
          </p:cNvPr>
          <p:cNvSpPr/>
          <p:nvPr/>
        </p:nvSpPr>
        <p:spPr>
          <a:xfrm>
            <a:off x="3700631" y="1516828"/>
            <a:ext cx="1065007" cy="127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C86E6-0368-63E9-D34D-E0DD6F8A3B78}"/>
              </a:ext>
            </a:extLst>
          </p:cNvPr>
          <p:cNvSpPr/>
          <p:nvPr/>
        </p:nvSpPr>
        <p:spPr>
          <a:xfrm>
            <a:off x="10187493" y="1249157"/>
            <a:ext cx="1290917" cy="27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2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5387-2CD1-45CE-8AD1-421C315C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epidemiology workflow</a:t>
            </a:r>
          </a:p>
        </p:txBody>
      </p:sp>
      <p:sp>
        <p:nvSpPr>
          <p:cNvPr id="5" name="Google Shape;381;p90">
            <a:extLst>
              <a:ext uri="{FF2B5EF4-FFF2-40B4-BE49-F238E27FC236}">
                <a16:creationId xmlns:a16="http://schemas.microsoft.com/office/drawing/2014/main" id="{A19F5E8C-7169-5D44-978A-408C1626F06B}"/>
              </a:ext>
            </a:extLst>
          </p:cNvPr>
          <p:cNvSpPr/>
          <p:nvPr/>
        </p:nvSpPr>
        <p:spPr>
          <a:xfrm>
            <a:off x="7676917" y="6361403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200"/>
            </a:pP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8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CC BY-SA 4.0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81;p90">
            <a:extLst>
              <a:ext uri="{FF2B5EF4-FFF2-40B4-BE49-F238E27FC236}">
                <a16:creationId xmlns:a16="http://schemas.microsoft.com/office/drawing/2014/main" id="{A26A842D-1B35-9746-9666-815D8BC69E8E}"/>
              </a:ext>
            </a:extLst>
          </p:cNvPr>
          <p:cNvSpPr/>
          <p:nvPr/>
        </p:nvSpPr>
        <p:spPr>
          <a:xfrm>
            <a:off x="11040602" y="6181787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936730-DE21-A346-BF8C-5583B00F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1" y="1257186"/>
            <a:ext cx="10878123" cy="248290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F64C21-5F0F-354E-B0D8-9C716F6C2A0A}"/>
              </a:ext>
            </a:extLst>
          </p:cNvPr>
          <p:cNvSpPr/>
          <p:nvPr/>
        </p:nvSpPr>
        <p:spPr>
          <a:xfrm>
            <a:off x="9341708" y="1447075"/>
            <a:ext cx="2257816" cy="2293011"/>
          </a:xfrm>
          <a:prstGeom prst="roundRect">
            <a:avLst>
              <a:gd name="adj" fmla="val 9294"/>
            </a:avLst>
          </a:prstGeom>
          <a:noFill/>
          <a:ln w="38100">
            <a:solidFill>
              <a:srgbClr val="F06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1221723-CEB8-5094-9051-BB289435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6" y="172348"/>
            <a:ext cx="8395069" cy="62661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863194-7EB4-A109-DCA0-23BBCA170B33}"/>
              </a:ext>
            </a:extLst>
          </p:cNvPr>
          <p:cNvSpPr/>
          <p:nvPr/>
        </p:nvSpPr>
        <p:spPr>
          <a:xfrm>
            <a:off x="978946" y="172122"/>
            <a:ext cx="64545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2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1221723-CEB8-5094-9051-BB289435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6" y="172348"/>
            <a:ext cx="8395069" cy="62661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863194-7EB4-A109-DCA0-23BBCA170B33}"/>
              </a:ext>
            </a:extLst>
          </p:cNvPr>
          <p:cNvSpPr/>
          <p:nvPr/>
        </p:nvSpPr>
        <p:spPr>
          <a:xfrm>
            <a:off x="978946" y="172122"/>
            <a:ext cx="64545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9E8ADE-F186-127D-F901-E8012370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671" y="419548"/>
            <a:ext cx="5986407" cy="31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43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C7C2-7683-48A3-A36B-476BC33F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Google Shape;326;p70">
            <a:extLst>
              <a:ext uri="{FF2B5EF4-FFF2-40B4-BE49-F238E27FC236}">
                <a16:creationId xmlns:a16="http://schemas.microsoft.com/office/drawing/2014/main" id="{64C75E3E-3421-724D-A709-F70636BE7423}"/>
              </a:ext>
            </a:extLst>
          </p:cNvPr>
          <p:cNvSpPr/>
          <p:nvPr/>
        </p:nvSpPr>
        <p:spPr>
          <a:xfrm>
            <a:off x="4044875" y="2551857"/>
            <a:ext cx="7078531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Types of multiple sequence alignments</a:t>
            </a:r>
          </a:p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Multiple sequence alignment with MAFFT</a:t>
            </a:r>
          </a:p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rgbClr val="545454"/>
                </a:solidFill>
                <a:latin typeface="Poppins"/>
                <a:cs typeface="Poppins"/>
                <a:sym typeface="Poppins"/>
              </a:rPr>
              <a:t>Inspecting and editing alignments</a:t>
            </a:r>
            <a:endParaRPr sz="2400" b="1" kern="0" dirty="0">
              <a:solidFill>
                <a:srgbClr val="545454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5384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090B85-2FA4-28A0-1B42-BD8E8434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" y="179430"/>
            <a:ext cx="9585064" cy="5856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85DBF3-E6EB-BD90-D2DE-130293DFEBE4}"/>
              </a:ext>
            </a:extLst>
          </p:cNvPr>
          <p:cNvSpPr txBox="1"/>
          <p:nvPr/>
        </p:nvSpPr>
        <p:spPr>
          <a:xfrm>
            <a:off x="7374366" y="6207605"/>
            <a:ext cx="4701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  <a:hlinkClick r:id="rId3"/>
              </a:rPr>
              <a:t>https://ormbunkar.se/aliview/</a:t>
            </a:r>
            <a:r>
              <a:rPr lang="en-US" sz="16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944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090B85-2FA4-28A0-1B42-BD8E8434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1" y="136400"/>
            <a:ext cx="10341617" cy="6319113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D0A7177-52DC-5713-DF85-44FE96BB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93" y="402488"/>
            <a:ext cx="9925908" cy="60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090B85-2FA4-28A0-1B42-BD8E8434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1" y="136400"/>
            <a:ext cx="10341617" cy="6319113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D0A7177-52DC-5713-DF85-44FE96BB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93" y="402488"/>
            <a:ext cx="9925908" cy="60530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CA1D96-A4C1-8B77-AE8D-CB6D7F800EB4}"/>
              </a:ext>
            </a:extLst>
          </p:cNvPr>
          <p:cNvSpPr/>
          <p:nvPr/>
        </p:nvSpPr>
        <p:spPr>
          <a:xfrm>
            <a:off x="736058" y="3396726"/>
            <a:ext cx="11301749" cy="3442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23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090B85-2FA4-28A0-1B42-BD8E8434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1" y="136400"/>
            <a:ext cx="10341617" cy="6319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36601F-49C5-FC6D-41E3-0190D6FFFB99}"/>
              </a:ext>
            </a:extLst>
          </p:cNvPr>
          <p:cNvSpPr/>
          <p:nvPr/>
        </p:nvSpPr>
        <p:spPr>
          <a:xfrm>
            <a:off x="2291379" y="75306"/>
            <a:ext cx="2635623" cy="64555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2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D8D7A2-C224-4DBB-A1F7-7FD63F02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7" y="98771"/>
            <a:ext cx="10496032" cy="640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6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D8D7A2-C224-4DBB-A1F7-7FD63F02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7" y="98771"/>
            <a:ext cx="10496032" cy="6404949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FD8B48AB-34F8-9964-5ED0-066E23EF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" y="98770"/>
            <a:ext cx="10496032" cy="63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5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D8D7A2-C224-4DBB-A1F7-7FD63F02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7" y="98771"/>
            <a:ext cx="10496032" cy="6404949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FD8B48AB-34F8-9964-5ED0-066E23EF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7" y="98770"/>
            <a:ext cx="10496032" cy="6381309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13CC898-736B-88E6-E673-65128033E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65" y="959030"/>
            <a:ext cx="8068388" cy="49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16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5387-2CD1-45CE-8AD1-421C315C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epidemiology workflow</a:t>
            </a:r>
          </a:p>
        </p:txBody>
      </p:sp>
      <p:sp>
        <p:nvSpPr>
          <p:cNvPr id="5" name="Google Shape;381;p90">
            <a:extLst>
              <a:ext uri="{FF2B5EF4-FFF2-40B4-BE49-F238E27FC236}">
                <a16:creationId xmlns:a16="http://schemas.microsoft.com/office/drawing/2014/main" id="{A19F5E8C-7169-5D44-978A-408C1626F06B}"/>
              </a:ext>
            </a:extLst>
          </p:cNvPr>
          <p:cNvSpPr/>
          <p:nvPr/>
        </p:nvSpPr>
        <p:spPr>
          <a:xfrm>
            <a:off x="7676917" y="6361403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200"/>
            </a:pP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8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CC BY-SA 4.0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81;p90">
            <a:extLst>
              <a:ext uri="{FF2B5EF4-FFF2-40B4-BE49-F238E27FC236}">
                <a16:creationId xmlns:a16="http://schemas.microsoft.com/office/drawing/2014/main" id="{A26A842D-1B35-9746-9666-815D8BC69E8E}"/>
              </a:ext>
            </a:extLst>
          </p:cNvPr>
          <p:cNvSpPr/>
          <p:nvPr/>
        </p:nvSpPr>
        <p:spPr>
          <a:xfrm>
            <a:off x="11040602" y="6181787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936730-DE21-A346-BF8C-5583B00F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1" y="1257186"/>
            <a:ext cx="10878123" cy="248290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F64C21-5F0F-354E-B0D8-9C716F6C2A0A}"/>
              </a:ext>
            </a:extLst>
          </p:cNvPr>
          <p:cNvSpPr/>
          <p:nvPr/>
        </p:nvSpPr>
        <p:spPr>
          <a:xfrm>
            <a:off x="9341708" y="1447075"/>
            <a:ext cx="2257816" cy="2293011"/>
          </a:xfrm>
          <a:prstGeom prst="roundRect">
            <a:avLst>
              <a:gd name="adj" fmla="val 9294"/>
            </a:avLst>
          </a:prstGeom>
          <a:noFill/>
          <a:ln w="38100">
            <a:solidFill>
              <a:srgbClr val="F06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326;p70">
            <a:extLst>
              <a:ext uri="{FF2B5EF4-FFF2-40B4-BE49-F238E27FC236}">
                <a16:creationId xmlns:a16="http://schemas.microsoft.com/office/drawing/2014/main" id="{7587550F-EC3E-044B-854C-CE3876445080}"/>
              </a:ext>
            </a:extLst>
          </p:cNvPr>
          <p:cNvSpPr/>
          <p:nvPr/>
        </p:nvSpPr>
        <p:spPr>
          <a:xfrm>
            <a:off x="4555937" y="4381351"/>
            <a:ext cx="379455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Build a background dataset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rgbClr val="545454"/>
                </a:solidFill>
                <a:latin typeface="Poppins"/>
                <a:cs typeface="Poppins"/>
                <a:sym typeface="Poppins"/>
              </a:rPr>
              <a:t>Multiple sequence alignment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rgbClr val="545454"/>
                </a:solidFill>
                <a:latin typeface="Poppins"/>
                <a:cs typeface="Poppins"/>
                <a:sym typeface="Poppins"/>
              </a:rPr>
              <a:t>Run phylogenetic analysis</a:t>
            </a:r>
            <a:endParaRPr kern="0" dirty="0">
              <a:solidFill>
                <a:srgbClr val="54545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8AA67-7690-4A4D-ACC1-DB1EC4E5FAC6}"/>
              </a:ext>
            </a:extLst>
          </p:cNvPr>
          <p:cNvSpPr txBox="1"/>
          <p:nvPr/>
        </p:nvSpPr>
        <p:spPr>
          <a:xfrm>
            <a:off x="4296446" y="4472033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oppins Black" pitchFamily="2" charset="77"/>
                <a:cs typeface="Poppins Black" pitchFamily="2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D70F7-11CB-FB4B-8605-5B056A717DD8}"/>
              </a:ext>
            </a:extLst>
          </p:cNvPr>
          <p:cNvSpPr txBox="1"/>
          <p:nvPr/>
        </p:nvSpPr>
        <p:spPr>
          <a:xfrm>
            <a:off x="4296446" y="4867449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oppins Black" pitchFamily="2" charset="77"/>
                <a:cs typeface="Poppins Black" pitchFamily="2" charset="77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9E2AC-107D-5E45-8A10-609CCBD927D1}"/>
              </a:ext>
            </a:extLst>
          </p:cNvPr>
          <p:cNvSpPr txBox="1"/>
          <p:nvPr/>
        </p:nvSpPr>
        <p:spPr>
          <a:xfrm>
            <a:off x="4296446" y="5299935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Poppins Black" pitchFamily="2" charset="77"/>
                <a:cs typeface="Poppins Black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93756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AC483BA3-82C4-1C39-8BE5-36396023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77" y="86060"/>
            <a:ext cx="10431646" cy="63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59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B7E69C08-0756-4666-87AC-00BFC970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31" y="21516"/>
            <a:ext cx="10581869" cy="64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6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C5661BA-6160-1935-25FE-27E65B9A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97" y="92974"/>
            <a:ext cx="10578798" cy="64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28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C5661BA-6160-1935-25FE-27E65B9A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97" y="92974"/>
            <a:ext cx="10578798" cy="6446894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C7082E-7D33-06D1-5E93-7E19DFE8C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66" y="1490232"/>
            <a:ext cx="6011657" cy="2294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213362-D29C-4AE2-4B41-160C5C2A94F7}"/>
              </a:ext>
            </a:extLst>
          </p:cNvPr>
          <p:cNvSpPr txBox="1"/>
          <p:nvPr/>
        </p:nvSpPr>
        <p:spPr>
          <a:xfrm>
            <a:off x="567507" y="4010826"/>
            <a:ext cx="1131517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Use trimmed file for phylogenetics, but untrimmed alignment for variant analysis</a:t>
            </a:r>
          </a:p>
          <a:p>
            <a:pPr algn="ctr"/>
            <a:endParaRPr lang="en-US" dirty="0">
              <a:solidFill>
                <a:schemeClr val="tx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0C5B9-D7B4-BB33-7B90-FA982D8A5C4F}"/>
              </a:ext>
            </a:extLst>
          </p:cNvPr>
          <p:cNvSpPr/>
          <p:nvPr/>
        </p:nvSpPr>
        <p:spPr>
          <a:xfrm>
            <a:off x="677505" y="2011680"/>
            <a:ext cx="11301749" cy="2526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73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5387-2CD1-45CE-8AD1-421C315C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epidemiology workflow</a:t>
            </a:r>
          </a:p>
        </p:txBody>
      </p:sp>
      <p:sp>
        <p:nvSpPr>
          <p:cNvPr id="5" name="Google Shape;381;p90">
            <a:extLst>
              <a:ext uri="{FF2B5EF4-FFF2-40B4-BE49-F238E27FC236}">
                <a16:creationId xmlns:a16="http://schemas.microsoft.com/office/drawing/2014/main" id="{A19F5E8C-7169-5D44-978A-408C1626F06B}"/>
              </a:ext>
            </a:extLst>
          </p:cNvPr>
          <p:cNvSpPr/>
          <p:nvPr/>
        </p:nvSpPr>
        <p:spPr>
          <a:xfrm>
            <a:off x="7676917" y="6361403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200"/>
            </a:pP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8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CC BY-SA 4.0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81;p90">
            <a:extLst>
              <a:ext uri="{FF2B5EF4-FFF2-40B4-BE49-F238E27FC236}">
                <a16:creationId xmlns:a16="http://schemas.microsoft.com/office/drawing/2014/main" id="{A26A842D-1B35-9746-9666-815D8BC69E8E}"/>
              </a:ext>
            </a:extLst>
          </p:cNvPr>
          <p:cNvSpPr/>
          <p:nvPr/>
        </p:nvSpPr>
        <p:spPr>
          <a:xfrm>
            <a:off x="11040602" y="6181787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936730-DE21-A346-BF8C-5583B00F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1" y="1257186"/>
            <a:ext cx="10878123" cy="248290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F64C21-5F0F-354E-B0D8-9C716F6C2A0A}"/>
              </a:ext>
            </a:extLst>
          </p:cNvPr>
          <p:cNvSpPr/>
          <p:nvPr/>
        </p:nvSpPr>
        <p:spPr>
          <a:xfrm>
            <a:off x="9341708" y="1447075"/>
            <a:ext cx="2257816" cy="2293011"/>
          </a:xfrm>
          <a:prstGeom prst="roundRect">
            <a:avLst>
              <a:gd name="adj" fmla="val 9294"/>
            </a:avLst>
          </a:prstGeom>
          <a:noFill/>
          <a:ln w="38100">
            <a:solidFill>
              <a:srgbClr val="F06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326;p70">
            <a:extLst>
              <a:ext uri="{FF2B5EF4-FFF2-40B4-BE49-F238E27FC236}">
                <a16:creationId xmlns:a16="http://schemas.microsoft.com/office/drawing/2014/main" id="{7587550F-EC3E-044B-854C-CE3876445080}"/>
              </a:ext>
            </a:extLst>
          </p:cNvPr>
          <p:cNvSpPr/>
          <p:nvPr/>
        </p:nvSpPr>
        <p:spPr>
          <a:xfrm>
            <a:off x="4555937" y="4381351"/>
            <a:ext cx="379455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Build a background dataset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  <a:sym typeface="Poppins"/>
              </a:rPr>
              <a:t>Multiple sequence alignment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bg2"/>
                </a:solidFill>
                <a:latin typeface="Poppins"/>
                <a:cs typeface="Poppins"/>
                <a:sym typeface="Poppins"/>
              </a:rPr>
              <a:t>Run phylogenetic analysis</a:t>
            </a:r>
            <a:endParaRPr kern="0" dirty="0">
              <a:solidFill>
                <a:schemeClr val="bg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8AA67-7690-4A4D-ACC1-DB1EC4E5FAC6}"/>
              </a:ext>
            </a:extLst>
          </p:cNvPr>
          <p:cNvSpPr txBox="1"/>
          <p:nvPr/>
        </p:nvSpPr>
        <p:spPr>
          <a:xfrm>
            <a:off x="4296446" y="4472033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Poppins Black" pitchFamily="2" charset="77"/>
                <a:cs typeface="Poppins Black" pitchFamily="2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D70F7-11CB-FB4B-8605-5B056A717DD8}"/>
              </a:ext>
            </a:extLst>
          </p:cNvPr>
          <p:cNvSpPr txBox="1"/>
          <p:nvPr/>
        </p:nvSpPr>
        <p:spPr>
          <a:xfrm>
            <a:off x="4296446" y="4867449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Poppins Black" pitchFamily="2" charset="77"/>
                <a:cs typeface="Poppins Black" pitchFamily="2" charset="77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9E2AC-107D-5E45-8A10-609CCBD927D1}"/>
              </a:ext>
            </a:extLst>
          </p:cNvPr>
          <p:cNvSpPr txBox="1"/>
          <p:nvPr/>
        </p:nvSpPr>
        <p:spPr>
          <a:xfrm>
            <a:off x="4296446" y="5299935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Poppins Black" pitchFamily="2" charset="77"/>
                <a:cs typeface="Poppins Black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39006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C7C2-7683-48A3-A36B-476BC33F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Google Shape;326;p70">
            <a:extLst>
              <a:ext uri="{FF2B5EF4-FFF2-40B4-BE49-F238E27FC236}">
                <a16:creationId xmlns:a16="http://schemas.microsoft.com/office/drawing/2014/main" id="{64C75E3E-3421-724D-A709-F70636BE7423}"/>
              </a:ext>
            </a:extLst>
          </p:cNvPr>
          <p:cNvSpPr/>
          <p:nvPr/>
        </p:nvSpPr>
        <p:spPr>
          <a:xfrm>
            <a:off x="4044875" y="2196855"/>
            <a:ext cx="707853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defTabSz="914400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2"/>
                </a:solidFill>
                <a:latin typeface="Poppins"/>
                <a:cs typeface="Poppins"/>
                <a:sym typeface="Poppins"/>
              </a:rPr>
              <a:t>Multiple sequence alignment is required prior to phylogenetic analysis</a:t>
            </a:r>
          </a:p>
          <a:p>
            <a:pPr marL="342900" indent="-342900" defTabSz="914400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2"/>
                </a:solidFill>
                <a:latin typeface="Poppins"/>
                <a:cs typeface="Poppins"/>
                <a:sym typeface="Poppins"/>
              </a:rPr>
              <a:t>Alignment with a reference genome is faster and often preferred over reference-free alignment</a:t>
            </a:r>
          </a:p>
          <a:p>
            <a:pPr marL="342900" indent="-342900" defTabSz="914400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2"/>
                </a:solidFill>
                <a:latin typeface="Poppins"/>
                <a:cs typeface="Poppins"/>
                <a:sym typeface="Poppins"/>
              </a:rPr>
              <a:t>MAFFT is a common tool for multiple sequence alignment of viral genomes</a:t>
            </a:r>
          </a:p>
          <a:p>
            <a:pPr marL="342900" indent="-342900" defTabSz="914400">
              <a:spcAft>
                <a:spcPts val="12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2"/>
                </a:solidFill>
                <a:latin typeface="Poppins"/>
                <a:cs typeface="Poppins"/>
                <a:sym typeface="Poppins"/>
              </a:rPr>
              <a:t>Always inspect your alignment to ensure quality</a:t>
            </a:r>
            <a:endParaRPr sz="2000" kern="0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81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5387-2CD1-45CE-8AD1-421C315C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epidemiology workflow</a:t>
            </a:r>
          </a:p>
        </p:txBody>
      </p:sp>
      <p:sp>
        <p:nvSpPr>
          <p:cNvPr id="5" name="Google Shape;381;p90">
            <a:extLst>
              <a:ext uri="{FF2B5EF4-FFF2-40B4-BE49-F238E27FC236}">
                <a16:creationId xmlns:a16="http://schemas.microsoft.com/office/drawing/2014/main" id="{A19F5E8C-7169-5D44-978A-408C1626F06B}"/>
              </a:ext>
            </a:extLst>
          </p:cNvPr>
          <p:cNvSpPr/>
          <p:nvPr/>
        </p:nvSpPr>
        <p:spPr>
          <a:xfrm>
            <a:off x="7676917" y="6361403"/>
            <a:ext cx="4441371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buSzPts val="1200"/>
            </a:pP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Pixel True https://</a:t>
            </a:r>
            <a:r>
              <a:rPr lang="en-US" sz="800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www.pixeltrue.com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/about, 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CC BY-SA 4.0</a:t>
            </a:r>
            <a:r>
              <a:rPr lang="en-US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via Wikimedia Commons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381;p90">
            <a:extLst>
              <a:ext uri="{FF2B5EF4-FFF2-40B4-BE49-F238E27FC236}">
                <a16:creationId xmlns:a16="http://schemas.microsoft.com/office/drawing/2014/main" id="{A26A842D-1B35-9746-9666-815D8BC69E8E}"/>
              </a:ext>
            </a:extLst>
          </p:cNvPr>
          <p:cNvSpPr/>
          <p:nvPr/>
        </p:nvSpPr>
        <p:spPr>
          <a:xfrm>
            <a:off x="11040602" y="6181787"/>
            <a:ext cx="107768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 dirty="0" err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BioRender.com</a:t>
            </a:r>
            <a:endParaRPr sz="800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936730-DE21-A346-BF8C-5583B00F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01" y="1257186"/>
            <a:ext cx="10878123" cy="248290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F64C21-5F0F-354E-B0D8-9C716F6C2A0A}"/>
              </a:ext>
            </a:extLst>
          </p:cNvPr>
          <p:cNvSpPr/>
          <p:nvPr/>
        </p:nvSpPr>
        <p:spPr>
          <a:xfrm>
            <a:off x="9341708" y="1447075"/>
            <a:ext cx="2257816" cy="2293011"/>
          </a:xfrm>
          <a:prstGeom prst="roundRect">
            <a:avLst>
              <a:gd name="adj" fmla="val 9294"/>
            </a:avLst>
          </a:prstGeom>
          <a:noFill/>
          <a:ln w="38100">
            <a:solidFill>
              <a:srgbClr val="F063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326;p70">
            <a:extLst>
              <a:ext uri="{FF2B5EF4-FFF2-40B4-BE49-F238E27FC236}">
                <a16:creationId xmlns:a16="http://schemas.microsoft.com/office/drawing/2014/main" id="{7587550F-EC3E-044B-854C-CE3876445080}"/>
              </a:ext>
            </a:extLst>
          </p:cNvPr>
          <p:cNvSpPr/>
          <p:nvPr/>
        </p:nvSpPr>
        <p:spPr>
          <a:xfrm>
            <a:off x="4555937" y="4381351"/>
            <a:ext cx="379455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Build a background dataset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tx2">
                    <a:lumMod val="75000"/>
                  </a:schemeClr>
                </a:solidFill>
                <a:latin typeface="Poppins"/>
                <a:cs typeface="Poppins"/>
                <a:sym typeface="Poppins"/>
              </a:rPr>
              <a:t>Multiple sequence alignment</a:t>
            </a:r>
          </a:p>
          <a:p>
            <a:pPr defTabSz="914400">
              <a:lnSpc>
                <a:spcPct val="150000"/>
              </a:lnSpc>
              <a:buClr>
                <a:srgbClr val="000000"/>
              </a:buClr>
            </a:pPr>
            <a:r>
              <a:rPr lang="en-US" kern="0" dirty="0">
                <a:solidFill>
                  <a:schemeClr val="bg2"/>
                </a:solidFill>
                <a:latin typeface="Poppins"/>
                <a:cs typeface="Poppins"/>
                <a:sym typeface="Poppins"/>
              </a:rPr>
              <a:t>Run phylogenetic analysis</a:t>
            </a:r>
            <a:endParaRPr kern="0" dirty="0">
              <a:solidFill>
                <a:schemeClr val="bg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8AA67-7690-4A4D-ACC1-DB1EC4E5FAC6}"/>
              </a:ext>
            </a:extLst>
          </p:cNvPr>
          <p:cNvSpPr txBox="1"/>
          <p:nvPr/>
        </p:nvSpPr>
        <p:spPr>
          <a:xfrm>
            <a:off x="4296446" y="4472033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Poppins Black" pitchFamily="2" charset="77"/>
                <a:cs typeface="Poppins Black" pitchFamily="2" charset="7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D70F7-11CB-FB4B-8605-5B056A717DD8}"/>
              </a:ext>
            </a:extLst>
          </p:cNvPr>
          <p:cNvSpPr txBox="1"/>
          <p:nvPr/>
        </p:nvSpPr>
        <p:spPr>
          <a:xfrm>
            <a:off x="4296446" y="4867449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Poppins Black" pitchFamily="2" charset="77"/>
                <a:cs typeface="Poppins Black" pitchFamily="2" charset="77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9E2AC-107D-5E45-8A10-609CCBD927D1}"/>
              </a:ext>
            </a:extLst>
          </p:cNvPr>
          <p:cNvSpPr txBox="1"/>
          <p:nvPr/>
        </p:nvSpPr>
        <p:spPr>
          <a:xfrm>
            <a:off x="4296446" y="5299935"/>
            <a:ext cx="25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Poppins Black" pitchFamily="2" charset="77"/>
                <a:cs typeface="Poppins Black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65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4F7C-FF45-B34A-8373-12F0C76A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48A26D-4D36-0045-AEF8-676CEDF9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1" y="1455321"/>
            <a:ext cx="7441548" cy="47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7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4F7C-FF45-B34A-8373-12F0C76A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sequence alignment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48A26D-4D36-0045-AEF8-676CEDF9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1" y="1455321"/>
            <a:ext cx="7441548" cy="478181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9DA19D1-2ADE-3441-947A-6013FF9B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11" y="1455321"/>
            <a:ext cx="7479094" cy="47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5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59D-57BC-59AC-2306-0FE45658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multiple sequence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A6AF-ABD2-164F-2967-C34BD688F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92763" y="2498593"/>
            <a:ext cx="6369021" cy="45164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Alignment with a reference genome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2725B51-F902-F041-30D8-E11DFB64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82" y="2229115"/>
            <a:ext cx="3797300" cy="9906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FDD69DB-D2EF-B5E8-CD2A-299D6D32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82" y="4283580"/>
            <a:ext cx="3797300" cy="9398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66FD04-7B30-734B-D652-28A952741069}"/>
              </a:ext>
            </a:extLst>
          </p:cNvPr>
          <p:cNvSpPr txBox="1">
            <a:spLocks/>
          </p:cNvSpPr>
          <p:nvPr/>
        </p:nvSpPr>
        <p:spPr>
          <a:xfrm>
            <a:off x="5292763" y="4510885"/>
            <a:ext cx="6369021" cy="45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b="1" dirty="0"/>
              <a:t>Alignment without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80042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59D-57BC-59AC-2306-0FE45658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multiple sequence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A6AF-ABD2-164F-2967-C34BD688F4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92763" y="2498593"/>
            <a:ext cx="6369021" cy="45164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Alignment with a reference genome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2725B51-F902-F041-30D8-E11DFB64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82" y="2229115"/>
            <a:ext cx="3797300" cy="990600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FDD69DB-D2EF-B5E8-CD2A-299D6D32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82" y="4283580"/>
            <a:ext cx="3797300" cy="93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EC436-474F-CCCD-A5E7-1D0D5A2D8805}"/>
              </a:ext>
            </a:extLst>
          </p:cNvPr>
          <p:cNvSpPr txBox="1"/>
          <p:nvPr/>
        </p:nvSpPr>
        <p:spPr>
          <a:xfrm>
            <a:off x="5292763" y="3084229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Faster and less computationally 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Ensures consistent coordinates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66FD04-7B30-734B-D652-28A952741069}"/>
              </a:ext>
            </a:extLst>
          </p:cNvPr>
          <p:cNvSpPr txBox="1">
            <a:spLocks/>
          </p:cNvSpPr>
          <p:nvPr/>
        </p:nvSpPr>
        <p:spPr>
          <a:xfrm>
            <a:off x="5292763" y="4510885"/>
            <a:ext cx="6369021" cy="45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b="1" dirty="0">
                <a:solidFill>
                  <a:schemeClr val="bg2"/>
                </a:solidFill>
              </a:rPr>
              <a:t>Alignment without a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98739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59D-57BC-59AC-2306-0FE45658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with a reference genome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90C9822-2A08-7149-D001-EC201CC00426}"/>
              </a:ext>
            </a:extLst>
          </p:cNvPr>
          <p:cNvSpPr txBox="1">
            <a:spLocks/>
          </p:cNvSpPr>
          <p:nvPr/>
        </p:nvSpPr>
        <p:spPr>
          <a:xfrm>
            <a:off x="952500" y="6077707"/>
            <a:ext cx="10287000" cy="38608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tx1">
                  <a:lumMod val="65000"/>
                  <a:lumOff val="35000"/>
                </a:schemeClr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Aligning to a reference genome gives us a baseline to call variants against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02DE91-839F-43F3-6006-1F8BE4B8B5A4}"/>
              </a:ext>
            </a:extLst>
          </p:cNvPr>
          <p:cNvCxnSpPr/>
          <p:nvPr/>
        </p:nvCxnSpPr>
        <p:spPr>
          <a:xfrm>
            <a:off x="1803418" y="1669921"/>
            <a:ext cx="715617" cy="0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1A24EF-E2D8-70B0-3AED-F7FD30EF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13" y="1401571"/>
            <a:ext cx="7645429" cy="452700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CBBA26-27FB-2385-B003-E6E2300E488B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577472" y="2166878"/>
            <a:ext cx="1817742" cy="1577223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D7351B-BA92-ECE0-921A-87ADF02A79E4}"/>
              </a:ext>
            </a:extLst>
          </p:cNvPr>
          <p:cNvSpPr txBox="1"/>
          <p:nvPr/>
        </p:nvSpPr>
        <p:spPr>
          <a:xfrm>
            <a:off x="475962" y="1450974"/>
            <a:ext cx="1357273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Reference</a:t>
            </a:r>
          </a:p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genome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F45F02-4D03-077E-5A2D-9F1CB9881BD9}"/>
              </a:ext>
            </a:extLst>
          </p:cNvPr>
          <p:cNvSpPr txBox="1"/>
          <p:nvPr/>
        </p:nvSpPr>
        <p:spPr>
          <a:xfrm>
            <a:off x="10395214" y="3082381"/>
            <a:ext cx="154168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Single nucleotide variants, compared to reference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C21749-28E1-4DEA-0A19-10809A872ECC}"/>
              </a:ext>
            </a:extLst>
          </p:cNvPr>
          <p:cNvCxnSpPr>
            <a:cxnSpLocks/>
          </p:cNvCxnSpPr>
          <p:nvPr/>
        </p:nvCxnSpPr>
        <p:spPr>
          <a:xfrm flipH="1">
            <a:off x="9036424" y="792798"/>
            <a:ext cx="1226371" cy="570298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04C2A6-6473-92BB-0F93-99818657B3C5}"/>
              </a:ext>
            </a:extLst>
          </p:cNvPr>
          <p:cNvSpPr txBox="1"/>
          <p:nvPr/>
        </p:nvSpPr>
        <p:spPr>
          <a:xfrm>
            <a:off x="10262795" y="338824"/>
            <a:ext cx="167410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Position along reference genome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91C409-3BB1-99A3-709C-1A4AF5D88C92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577472" y="2455114"/>
            <a:ext cx="1817742" cy="1288987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6B28DD-82A5-0071-5FE4-2901ABE0ECE1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577472" y="3051462"/>
            <a:ext cx="1817742" cy="692639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F40663-DF52-0120-AA2B-F0320F780CD5}"/>
              </a:ext>
            </a:extLst>
          </p:cNvPr>
          <p:cNvSpPr txBox="1"/>
          <p:nvPr/>
        </p:nvSpPr>
        <p:spPr>
          <a:xfrm>
            <a:off x="624015" y="3031299"/>
            <a:ext cx="1704026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Your assembled FASTA files, aligned to the reference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3A33C21B-09DC-B5A7-9C5E-2AE4FA07C905}"/>
              </a:ext>
            </a:extLst>
          </p:cNvPr>
          <p:cNvSpPr/>
          <p:nvPr/>
        </p:nvSpPr>
        <p:spPr>
          <a:xfrm>
            <a:off x="2328041" y="1836325"/>
            <a:ext cx="116985" cy="4065105"/>
          </a:xfrm>
          <a:prstGeom prst="leftBrace">
            <a:avLst/>
          </a:prstGeom>
          <a:ln w="38100">
            <a:solidFill>
              <a:srgbClr val="F06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0634F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0ABF88-2113-E9EF-EA3A-4E348F78F737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577472" y="3538478"/>
            <a:ext cx="1817742" cy="205623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602DDF-1CF8-B8FC-72B7-8953BBF6204B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577472" y="3744101"/>
            <a:ext cx="1817742" cy="937377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001388-08AA-0618-8F78-327C4D745C8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577472" y="3744101"/>
            <a:ext cx="1817742" cy="1066586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0537C7-684D-9F54-DA25-EB321F42D48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577472" y="3744101"/>
            <a:ext cx="1817742" cy="1931290"/>
          </a:xfrm>
          <a:prstGeom prst="straightConnector1">
            <a:avLst/>
          </a:prstGeom>
          <a:ln w="38100">
            <a:solidFill>
              <a:srgbClr val="F06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90064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9AB0FDBA-0E68-42B5-AAA4-2D4A05570BB4}"/>
    </a:ext>
  </a:extLst>
</a:theme>
</file>

<file path=ppt/theme/theme10.xml><?xml version="1.0" encoding="utf-8"?>
<a:theme xmlns:a="http://schemas.openxmlformats.org/drawingml/2006/main" name="9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0271BD68-3CB0-47CD-9D15-80340C67A22C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0628DA5B-5D38-4028-97B6-D43F89AFA4B9}"/>
    </a:ext>
  </a:extLst>
</a:theme>
</file>

<file path=ppt/theme/theme3.xml><?xml version="1.0" encoding="utf-8"?>
<a:theme xmlns:a="http://schemas.openxmlformats.org/drawingml/2006/main" name="4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4F9386F5-A8A0-4583-A5CD-3D3A30B29741}"/>
    </a:ext>
  </a:extLst>
</a:theme>
</file>

<file path=ppt/theme/theme4.xml><?xml version="1.0" encoding="utf-8"?>
<a:theme xmlns:a="http://schemas.openxmlformats.org/drawingml/2006/main" name="2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89111804-2E19-4814-BDCC-E610AF9C1F57}"/>
    </a:ext>
  </a:extLst>
</a:theme>
</file>

<file path=ppt/theme/theme5.xml><?xml version="1.0" encoding="utf-8"?>
<a:theme xmlns:a="http://schemas.openxmlformats.org/drawingml/2006/main" name="3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" id="{54E323EB-DC37-4CEC-89AA-A9F14CDA8FB2}" vid="{C9C9D275-2EA2-4F4F-877F-638D820A5DA3}"/>
    </a:ext>
  </a:extLst>
</a:theme>
</file>

<file path=ppt/theme/theme6.xml><?xml version="1.0" encoding="utf-8"?>
<a:theme xmlns:a="http://schemas.openxmlformats.org/drawingml/2006/main" name="5_Fra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DB755B85-CD8C-41F8-B845-A3C15906F3DF}"/>
    </a:ext>
  </a:extLst>
</a:theme>
</file>

<file path=ppt/theme/theme7.xml><?xml version="1.0" encoding="utf-8"?>
<a:theme xmlns:a="http://schemas.openxmlformats.org/drawingml/2006/main" name="6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0B72DD8C-063E-4FBB-A00A-8638B2B7E539}"/>
    </a:ext>
  </a:extLst>
</a:theme>
</file>

<file path=ppt/theme/theme8.xml><?xml version="1.0" encoding="utf-8"?>
<a:theme xmlns:a="http://schemas.openxmlformats.org/drawingml/2006/main" name="7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DC63A3A9-1749-415D-8A60-FEA7A19B6A1C}"/>
    </a:ext>
  </a:extLst>
</a:theme>
</file>

<file path=ppt/theme/theme9.xml><?xml version="1.0" encoding="utf-8"?>
<a:theme xmlns:a="http://schemas.openxmlformats.org/drawingml/2006/main" name="8_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RNID_training_template_v2" id="{C0712F26-8D7D-49EA-8418-D35794C60E77}" vid="{9619A656-F391-456A-8532-1BAE9496B0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WARNID_training_template</Template>
  <TotalTime>21359</TotalTime>
  <Words>446</Words>
  <Application>Microsoft Macintosh PowerPoint</Application>
  <PresentationFormat>Widescreen</PresentationFormat>
  <Paragraphs>82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Arial</vt:lpstr>
      <vt:lpstr>Calibri</vt:lpstr>
      <vt:lpstr>Corbel</vt:lpstr>
      <vt:lpstr>Poppins</vt:lpstr>
      <vt:lpstr>Poppins Black</vt:lpstr>
      <vt:lpstr>Wingdings 2</vt:lpstr>
      <vt:lpstr>Frame</vt:lpstr>
      <vt:lpstr>1_Frame</vt:lpstr>
      <vt:lpstr>4_Frame</vt:lpstr>
      <vt:lpstr>2_Frame</vt:lpstr>
      <vt:lpstr>3_Frame</vt:lpstr>
      <vt:lpstr>5_Frame</vt:lpstr>
      <vt:lpstr>6_Frame</vt:lpstr>
      <vt:lpstr>7_Frame</vt:lpstr>
      <vt:lpstr>8_Frame</vt:lpstr>
      <vt:lpstr>9_Frame</vt:lpstr>
      <vt:lpstr>Multiple Sequence Alignment</vt:lpstr>
      <vt:lpstr>Genomic epidemiology workflow</vt:lpstr>
      <vt:lpstr>Genomic epidemiology workflow</vt:lpstr>
      <vt:lpstr>Genomic epidemiology workflow</vt:lpstr>
      <vt:lpstr>Multiple sequence alignment</vt:lpstr>
      <vt:lpstr>Multiple sequence alignment</vt:lpstr>
      <vt:lpstr>Types of multiple sequence alignment</vt:lpstr>
      <vt:lpstr>Types of multiple sequence alignment</vt:lpstr>
      <vt:lpstr>Alignment with a reference genome</vt:lpstr>
      <vt:lpstr>Selecting an appropriate reference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Genomic epidemiology workflow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Maximum Likelihood Tree</dc:title>
  <dc:creator>Edyth Parker</dc:creator>
  <cp:lastModifiedBy>Shirlee Wohl</cp:lastModifiedBy>
  <cp:revision>77</cp:revision>
  <dcterms:created xsi:type="dcterms:W3CDTF">2021-12-30T21:13:45Z</dcterms:created>
  <dcterms:modified xsi:type="dcterms:W3CDTF">2022-06-30T02:23:06Z</dcterms:modified>
</cp:coreProperties>
</file>